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jpeg"/><Relationship Id="rId3" Type="http://schemas.openxmlformats.org/officeDocument/2006/relationships/image" Target="../media/image-1-3.jpeg"/><Relationship Id="rId4" Type="http://schemas.openxmlformats.org/officeDocument/2006/relationships/image" Target="../media/image-1-4.jpeg"/><Relationship Id="rId5" Type="http://schemas.openxmlformats.org/officeDocument/2006/relationships/image" Target="../media/image-1-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jpeg"/><Relationship Id="rId3" Type="http://schemas.openxmlformats.org/officeDocument/2006/relationships/image" Target="../media/image-10-3.jpeg"/><Relationship Id="rId4" Type="http://schemas.openxmlformats.org/officeDocument/2006/relationships/image" Target="../media/image-10-4.jpeg"/><Relationship Id="rId5" Type="http://schemas.openxmlformats.org/officeDocument/2006/relationships/image" Target="../media/image-10-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3" name="Shape 1"/>
          <p:cNvSpPr/>
          <p:nvPr/>
        </p:nvSpPr>
        <p:spPr>
          <a:xfrm>
            <a:off x="4114800" y="5669280"/>
            <a:ext cx="8076895" cy="164592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ISSUE</a:t>
            </a:r>
            <a:endParaRPr lang="en-US" sz="4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347472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11º FÓRUM</a:t>
            </a:r>
            <a:endParaRPr lang="en-US" sz="2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LATINO-</a:t>
            </a:r>
            <a:endParaRPr lang="en-US" sz="2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AMERICANO</a:t>
            </a:r>
            <a:endParaRPr lang="en-US" sz="2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 QUALIDADE</a:t>
            </a:r>
            <a:endParaRPr lang="en-US" sz="2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 SEGURANÇA</a:t>
            </a:r>
            <a:endParaRPr lang="en-US" sz="2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NA SAÚDE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5943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EINSTEIN  ·  IHI  ·  SÃO PAULO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480560" y="457200"/>
            <a:ext cx="73152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85000"/>
              </a:lnSpc>
              <a:buNone/>
            </a:pPr>
            <a:r>
              <a:rPr lang="en-US" sz="11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</a:t>
            </a:r>
            <a:endParaRPr lang="en-US" sz="11000" dirty="0"/>
          </a:p>
          <a:p>
            <a:pPr indent="0" marL="0">
              <a:lnSpc>
                <a:spcPct val="85000"/>
              </a:lnSpc>
              <a:buNone/>
            </a:pPr>
            <a:r>
              <a:rPr lang="en-US" sz="11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TWINS</a:t>
            </a:r>
            <a:endParaRPr lang="en-US" sz="11000" dirty="0"/>
          </a:p>
        </p:txBody>
      </p:sp>
      <p:sp>
        <p:nvSpPr>
          <p:cNvPr id="8" name="Text 6"/>
          <p:cNvSpPr/>
          <p:nvPr/>
        </p:nvSpPr>
        <p:spPr>
          <a:xfrm>
            <a:off x="4480560" y="28803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eficiência e qualidade na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480560" y="32461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GESTÃO HOSPITALAR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480560" y="4251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Architectural Consequence Framework for healthcare assets · ACF · BIM · AI · Digital Twin</a:t>
            </a:r>
            <a:endParaRPr lang="en-US" sz="11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0560" y="4937760"/>
            <a:ext cx="566928" cy="74980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102352" y="4956048"/>
            <a:ext cx="868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5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ANDRÉ L. ARAÚJO, Ph.D.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5102352" y="5413248"/>
            <a:ext cx="868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FAUED · UFU</a:t>
            </a:r>
            <a:endParaRPr lang="en-US" sz="65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4937760"/>
            <a:ext cx="566928" cy="74980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611112" y="4956048"/>
            <a:ext cx="868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5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GERSON LIMA, Ph.D.</a:t>
            </a:r>
            <a:endParaRPr lang="en-US" sz="650" dirty="0"/>
          </a:p>
        </p:txBody>
      </p:sp>
      <p:sp>
        <p:nvSpPr>
          <p:cNvPr id="16" name="Text 12"/>
          <p:cNvSpPr/>
          <p:nvPr/>
        </p:nvSpPr>
        <p:spPr>
          <a:xfrm>
            <a:off x="6611112" y="5413248"/>
            <a:ext cx="868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CGW Engenharia</a:t>
            </a:r>
            <a:endParaRPr lang="en-US" sz="650" dirty="0"/>
          </a:p>
        </p:txBody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4937760"/>
            <a:ext cx="566928" cy="74980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119872" y="4956048"/>
            <a:ext cx="868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5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WESLEY SANTOS</a:t>
            </a:r>
            <a:endParaRPr lang="en-US" sz="650" dirty="0"/>
          </a:p>
        </p:txBody>
      </p:sp>
      <p:sp>
        <p:nvSpPr>
          <p:cNvPr id="19" name="Text 14"/>
          <p:cNvSpPr/>
          <p:nvPr/>
        </p:nvSpPr>
        <p:spPr>
          <a:xfrm>
            <a:off x="8119872" y="5413248"/>
            <a:ext cx="868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Escritório Casa Estúdio</a:t>
            </a:r>
            <a:endParaRPr lang="en-US" sz="650" dirty="0"/>
          </a:p>
        </p:txBody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6840" y="4937760"/>
            <a:ext cx="566928" cy="74980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9628632" y="4956048"/>
            <a:ext cx="868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5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JOÃO HENRIQUE</a:t>
            </a:r>
            <a:endParaRPr lang="en-US" sz="650" dirty="0"/>
          </a:p>
        </p:txBody>
      </p:sp>
      <p:sp>
        <p:nvSpPr>
          <p:cNvPr id="22" name="Text 16"/>
          <p:cNvSpPr/>
          <p:nvPr/>
        </p:nvSpPr>
        <p:spPr>
          <a:xfrm>
            <a:off x="9628632" y="5413248"/>
            <a:ext cx="868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· UFU</a:t>
            </a:r>
            <a:endParaRPr lang="en-US" sz="650" dirty="0"/>
          </a:p>
        </p:txBody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0" y="4937760"/>
            <a:ext cx="566928" cy="74980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1137392" y="4956048"/>
            <a:ext cx="868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5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KATIUCIA FARIA</a:t>
            </a:r>
            <a:endParaRPr lang="en-US" sz="650" dirty="0"/>
          </a:p>
        </p:txBody>
      </p:sp>
      <p:sp>
        <p:nvSpPr>
          <p:cNvPr id="25" name="Text 18"/>
          <p:cNvSpPr/>
          <p:nvPr/>
        </p:nvSpPr>
        <p:spPr>
          <a:xfrm>
            <a:off x="11137392" y="5413248"/>
            <a:ext cx="868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 Arquitetura</a:t>
            </a:r>
            <a:endParaRPr lang="en-US" sz="650" dirty="0"/>
          </a:p>
        </p:txBody>
      </p:sp>
      <p:sp>
        <p:nvSpPr>
          <p:cNvPr id="26" name="Text 19"/>
          <p:cNvSpPr/>
          <p:nvPr/>
        </p:nvSpPr>
        <p:spPr>
          <a:xfrm>
            <a:off x="4480560" y="6080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  ·  PARCERIAS INDUSTRIAIS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09  /  AUTORES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QUEM ASSINA.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Pesquisa colaborativa entre UFU, UFTM e parceiros — articulando arquitetura, engenharia e ciência de dados.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2221992" cy="3657600"/>
          </a:xfrm>
          <a:prstGeom prst="rect">
            <a:avLst/>
          </a:prstGeom>
          <a:solidFill>
            <a:srgbClr val="F2EEE3"/>
          </a:solidFill>
          <a:ln w="12700">
            <a:solidFill>
              <a:srgbClr val="0A0A0A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286000"/>
            <a:ext cx="1280160" cy="16002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2057400" y="2286000"/>
            <a:ext cx="54864" cy="160020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10" name="Text 7"/>
          <p:cNvSpPr/>
          <p:nvPr/>
        </p:nvSpPr>
        <p:spPr>
          <a:xfrm>
            <a:off x="731520" y="3977640"/>
            <a:ext cx="18562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ANDRÉ L. ARAÚJO, Ph.D.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31520" y="4315968"/>
            <a:ext cx="1856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 da célula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731520" y="4590288"/>
            <a:ext cx="18562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AI-BIM/BES and Robotics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FAUED · UFU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31520" y="5349240"/>
            <a:ext cx="1856232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31520" y="5422392"/>
            <a:ext cx="18562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andre.araujo@ufu.br</a:t>
            </a:r>
            <a:endParaRPr lang="en-US" sz="750" dirty="0"/>
          </a:p>
        </p:txBody>
      </p:sp>
      <p:sp>
        <p:nvSpPr>
          <p:cNvPr id="15" name="Shape 12"/>
          <p:cNvSpPr/>
          <p:nvPr/>
        </p:nvSpPr>
        <p:spPr>
          <a:xfrm>
            <a:off x="2889504" y="2103120"/>
            <a:ext cx="2221992" cy="3657600"/>
          </a:xfrm>
          <a:prstGeom prst="rect">
            <a:avLst/>
          </a:prstGeom>
          <a:solidFill>
            <a:srgbClr val="F2EEE3"/>
          </a:solidFill>
          <a:ln w="12700">
            <a:solidFill>
              <a:srgbClr val="0A0A0A"/>
            </a:solidFill>
            <a:prstDash val="solid"/>
          </a:ln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384" y="2286000"/>
            <a:ext cx="1280160" cy="160020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4398264" y="2286000"/>
            <a:ext cx="54864" cy="160020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18" name="Text 14"/>
          <p:cNvSpPr/>
          <p:nvPr/>
        </p:nvSpPr>
        <p:spPr>
          <a:xfrm>
            <a:off x="3072384" y="3977640"/>
            <a:ext cx="18562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GERSON LIMA, Ph.D.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3072384" y="4315968"/>
            <a:ext cx="1856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</a:t>
            </a:r>
            <a:endParaRPr lang="en-US" sz="850" dirty="0"/>
          </a:p>
        </p:txBody>
      </p:sp>
      <p:sp>
        <p:nvSpPr>
          <p:cNvPr id="20" name="Text 16"/>
          <p:cNvSpPr/>
          <p:nvPr/>
        </p:nvSpPr>
        <p:spPr>
          <a:xfrm>
            <a:off x="3072384" y="4590288"/>
            <a:ext cx="18562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 · AI · AR/VR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CGW Engenharia</a:t>
            </a:r>
            <a:endParaRPr lang="en-US" sz="850" dirty="0"/>
          </a:p>
        </p:txBody>
      </p:sp>
      <p:sp>
        <p:nvSpPr>
          <p:cNvPr id="21" name="Shape 17"/>
          <p:cNvSpPr/>
          <p:nvPr/>
        </p:nvSpPr>
        <p:spPr>
          <a:xfrm>
            <a:off x="3072384" y="5349240"/>
            <a:ext cx="1856232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3072384" y="5422392"/>
            <a:ext cx="18562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gerson.lima@cgworks.com.br</a:t>
            </a:r>
            <a:endParaRPr lang="en-US" sz="750" dirty="0"/>
          </a:p>
        </p:txBody>
      </p:sp>
      <p:sp>
        <p:nvSpPr>
          <p:cNvPr id="23" name="Shape 19"/>
          <p:cNvSpPr/>
          <p:nvPr/>
        </p:nvSpPr>
        <p:spPr>
          <a:xfrm>
            <a:off x="5230368" y="2103120"/>
            <a:ext cx="2221992" cy="3657600"/>
          </a:xfrm>
          <a:prstGeom prst="rect">
            <a:avLst/>
          </a:prstGeom>
          <a:solidFill>
            <a:srgbClr val="F2EEE3"/>
          </a:solidFill>
          <a:ln w="12700">
            <a:solidFill>
              <a:srgbClr val="0A0A0A"/>
            </a:solidFill>
            <a:prstDash val="solid"/>
          </a:ln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2286000"/>
            <a:ext cx="1280160" cy="1600200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6739128" y="2286000"/>
            <a:ext cx="54864" cy="160020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26" name="Text 21"/>
          <p:cNvSpPr/>
          <p:nvPr/>
        </p:nvSpPr>
        <p:spPr>
          <a:xfrm>
            <a:off x="5413248" y="3977640"/>
            <a:ext cx="18562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WESLEY SANTOS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5413248" y="4315968"/>
            <a:ext cx="1856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</a:t>
            </a:r>
            <a:endParaRPr lang="en-US" sz="850" dirty="0"/>
          </a:p>
        </p:txBody>
      </p:sp>
      <p:sp>
        <p:nvSpPr>
          <p:cNvPr id="28" name="Text 23"/>
          <p:cNvSpPr/>
          <p:nvPr/>
        </p:nvSpPr>
        <p:spPr>
          <a:xfrm>
            <a:off x="5413248" y="4590288"/>
            <a:ext cx="18562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Energy Simulation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Escritório Casa Estúdio</a:t>
            </a:r>
            <a:endParaRPr lang="en-US" sz="850" dirty="0"/>
          </a:p>
        </p:txBody>
      </p:sp>
      <p:sp>
        <p:nvSpPr>
          <p:cNvPr id="29" name="Shape 24"/>
          <p:cNvSpPr/>
          <p:nvPr/>
        </p:nvSpPr>
        <p:spPr>
          <a:xfrm>
            <a:off x="5413248" y="5349240"/>
            <a:ext cx="1856232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5413248" y="5422392"/>
            <a:ext cx="18562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wesley@casaestudioweb.com.br</a:t>
            </a:r>
            <a:endParaRPr lang="en-US" sz="750" dirty="0"/>
          </a:p>
        </p:txBody>
      </p:sp>
      <p:sp>
        <p:nvSpPr>
          <p:cNvPr id="31" name="Shape 26"/>
          <p:cNvSpPr/>
          <p:nvPr/>
        </p:nvSpPr>
        <p:spPr>
          <a:xfrm>
            <a:off x="7571232" y="2103120"/>
            <a:ext cx="2221992" cy="3657600"/>
          </a:xfrm>
          <a:prstGeom prst="rect">
            <a:avLst/>
          </a:prstGeom>
          <a:solidFill>
            <a:srgbClr val="F2EEE3"/>
          </a:solidFill>
          <a:ln w="12700">
            <a:solidFill>
              <a:srgbClr val="0A0A0A"/>
            </a:solidFill>
            <a:prstDash val="solid"/>
          </a:ln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4112" y="2286000"/>
            <a:ext cx="1280160" cy="1600200"/>
          </a:xfrm>
          <a:prstGeom prst="rect">
            <a:avLst/>
          </a:prstGeom>
        </p:spPr>
      </p:pic>
      <p:sp>
        <p:nvSpPr>
          <p:cNvPr id="33" name="Shape 27"/>
          <p:cNvSpPr/>
          <p:nvPr/>
        </p:nvSpPr>
        <p:spPr>
          <a:xfrm>
            <a:off x="9079992" y="2286000"/>
            <a:ext cx="54864" cy="160020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34" name="Text 28"/>
          <p:cNvSpPr/>
          <p:nvPr/>
        </p:nvSpPr>
        <p:spPr>
          <a:xfrm>
            <a:off x="7754112" y="3977640"/>
            <a:ext cx="18562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JOÃO HENRIQUE</a:t>
            </a:r>
            <a:endParaRPr lang="en-US" sz="1100" dirty="0"/>
          </a:p>
        </p:txBody>
      </p:sp>
      <p:sp>
        <p:nvSpPr>
          <p:cNvPr id="35" name="Text 29"/>
          <p:cNvSpPr/>
          <p:nvPr/>
        </p:nvSpPr>
        <p:spPr>
          <a:xfrm>
            <a:off x="7754112" y="4315968"/>
            <a:ext cx="1856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Pesquisador</a:t>
            </a:r>
            <a:endParaRPr lang="en-US" sz="850" dirty="0"/>
          </a:p>
        </p:txBody>
      </p:sp>
      <p:sp>
        <p:nvSpPr>
          <p:cNvPr id="36" name="Text 30"/>
          <p:cNvSpPr/>
          <p:nvPr/>
        </p:nvSpPr>
        <p:spPr>
          <a:xfrm>
            <a:off x="7754112" y="4590288"/>
            <a:ext cx="18562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 &amp; Gestão Hospitalar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· UFU</a:t>
            </a:r>
            <a:endParaRPr lang="en-US" sz="850" dirty="0"/>
          </a:p>
        </p:txBody>
      </p:sp>
      <p:sp>
        <p:nvSpPr>
          <p:cNvPr id="37" name="Shape 31"/>
          <p:cNvSpPr/>
          <p:nvPr/>
        </p:nvSpPr>
        <p:spPr>
          <a:xfrm>
            <a:off x="7754112" y="5349240"/>
            <a:ext cx="1856232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8" name="Text 32"/>
          <p:cNvSpPr/>
          <p:nvPr/>
        </p:nvSpPr>
        <p:spPr>
          <a:xfrm>
            <a:off x="7754112" y="5422392"/>
            <a:ext cx="18562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joao.henrique@ufu.br</a:t>
            </a:r>
            <a:endParaRPr lang="en-US" sz="750" dirty="0"/>
          </a:p>
        </p:txBody>
      </p:sp>
      <p:sp>
        <p:nvSpPr>
          <p:cNvPr id="39" name="Shape 33"/>
          <p:cNvSpPr/>
          <p:nvPr/>
        </p:nvSpPr>
        <p:spPr>
          <a:xfrm>
            <a:off x="9912096" y="2103120"/>
            <a:ext cx="2221992" cy="3657600"/>
          </a:xfrm>
          <a:prstGeom prst="rect">
            <a:avLst/>
          </a:prstGeom>
          <a:solidFill>
            <a:srgbClr val="F2EEE3"/>
          </a:solidFill>
          <a:ln w="12700">
            <a:solidFill>
              <a:srgbClr val="0A0A0A"/>
            </a:solidFill>
            <a:prstDash val="solid"/>
          </a:ln>
        </p:spPr>
      </p:sp>
      <p:pic>
        <p:nvPicPr>
          <p:cNvPr id="4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94976" y="2286000"/>
            <a:ext cx="1280160" cy="1600200"/>
          </a:xfrm>
          <a:prstGeom prst="rect">
            <a:avLst/>
          </a:prstGeom>
        </p:spPr>
      </p:pic>
      <p:sp>
        <p:nvSpPr>
          <p:cNvPr id="41" name="Shape 34"/>
          <p:cNvSpPr/>
          <p:nvPr/>
        </p:nvSpPr>
        <p:spPr>
          <a:xfrm>
            <a:off x="11420856" y="2286000"/>
            <a:ext cx="54864" cy="160020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42" name="Text 35"/>
          <p:cNvSpPr/>
          <p:nvPr/>
        </p:nvSpPr>
        <p:spPr>
          <a:xfrm>
            <a:off x="10094976" y="3977640"/>
            <a:ext cx="18562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KATIUCIA FARIA</a:t>
            </a:r>
            <a:endParaRPr lang="en-US" sz="1100" dirty="0"/>
          </a:p>
        </p:txBody>
      </p:sp>
      <p:sp>
        <p:nvSpPr>
          <p:cNvPr id="43" name="Text 36"/>
          <p:cNvSpPr/>
          <p:nvPr/>
        </p:nvSpPr>
        <p:spPr>
          <a:xfrm>
            <a:off x="10094976" y="4315968"/>
            <a:ext cx="1856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</a:t>
            </a:r>
            <a:endParaRPr lang="en-US" sz="850" dirty="0"/>
          </a:p>
        </p:txBody>
      </p:sp>
      <p:sp>
        <p:nvSpPr>
          <p:cNvPr id="44" name="Text 37"/>
          <p:cNvSpPr/>
          <p:nvPr/>
        </p:nvSpPr>
        <p:spPr>
          <a:xfrm>
            <a:off x="10094976" y="4590288"/>
            <a:ext cx="18562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Arquitetura &amp; APO</a:t>
            </a:r>
            <a:endParaRPr lang="en-US" sz="8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 Arquitetura</a:t>
            </a:r>
            <a:endParaRPr lang="en-US" sz="850" dirty="0"/>
          </a:p>
        </p:txBody>
      </p:sp>
      <p:sp>
        <p:nvSpPr>
          <p:cNvPr id="45" name="Shape 38"/>
          <p:cNvSpPr/>
          <p:nvPr/>
        </p:nvSpPr>
        <p:spPr>
          <a:xfrm>
            <a:off x="10094976" y="5349240"/>
            <a:ext cx="1856232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46" name="Text 39"/>
          <p:cNvSpPr/>
          <p:nvPr/>
        </p:nvSpPr>
        <p:spPr>
          <a:xfrm>
            <a:off x="10094976" y="5422392"/>
            <a:ext cx="18562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katiucia.faria@ufu.br</a:t>
            </a:r>
            <a:endParaRPr lang="en-US" sz="750" dirty="0"/>
          </a:p>
        </p:txBody>
      </p:sp>
      <p:sp>
        <p:nvSpPr>
          <p:cNvPr id="47" name="Shape 40"/>
          <p:cNvSpPr/>
          <p:nvPr/>
        </p:nvSpPr>
        <p:spPr>
          <a:xfrm>
            <a:off x="548640" y="5943600"/>
            <a:ext cx="11094415" cy="41148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48" name="Text 41"/>
          <p:cNvSpPr/>
          <p:nvPr/>
        </p:nvSpPr>
        <p:spPr>
          <a:xfrm>
            <a:off x="548640" y="5943600"/>
            <a:ext cx="1109441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CÉLULA BIM DO TRIÂNGULO  ·  UFU × UFTM  ·  PPGAU · FAUED · FECIV  ·  PARCERIAS INDUSTRIAIS</a:t>
            </a:r>
            <a:endParaRPr lang="en-US" sz="900" dirty="0"/>
          </a:p>
        </p:txBody>
      </p:sp>
      <p:sp>
        <p:nvSpPr>
          <p:cNvPr id="49" name="Shape 42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50" name="Text 43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51" name="Text 44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 / 11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10  /  REFERÊNCIAS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5486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FIM.</a:t>
            </a:r>
            <a:endParaRPr lang="en-US" sz="140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2EE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Obrigado.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583680" y="9144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583680" y="1280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040880" y="128016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OGRINC, G. et al. (2016). SQUIRE 2.0 — Standards for Quality Improvement Reporting Excellence. BMJ Quality &amp; Safety.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583680" y="2103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040880" y="210312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ARAÚJO, A. L. et al. (2024). Architectural Consequence Framework: design × time × clinical sensitivity. Célula BIM do Triângulo, UFU/UFTM.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583680" y="2926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040880" y="292608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EASTMAN, C. et al. BIM Handbook — Building Information Modeling for facility management.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583680" y="3749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040880" y="374904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TAO, F.; QI, Q. (2019). Digital Twin in industry: state-of-the-art and healthcare infrastructure applications.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583680" y="45720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040880" y="457200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IHI (2024). The Quintuple Aim for Health Care Improvement. Institute for Healthcare Improvement.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4572000"/>
            <a:ext cx="5669280" cy="1463040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6634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CONTATO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31520" y="49377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celulabim.triangulo · triangulobim.org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31520" y="5440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andre.araujo@ufu.br · Uberlândia / Uberaba · MG · BR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172200"/>
            <a:ext cx="5669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Declaração: os autores informam ausência de conflitos de interesse.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 / 11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01  /  INTRODUÇÃO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68580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8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HOSPITAIS</a:t>
            </a:r>
            <a:endParaRPr lang="en-US" sz="88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8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FALHAM</a:t>
            </a:r>
            <a:endParaRPr lang="en-US" sz="88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8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ONDE NÃO</a:t>
            </a:r>
            <a:endParaRPr lang="en-US" sz="88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8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DEVERIAM.</a:t>
            </a:r>
            <a:endParaRPr lang="en-US" sz="8800" dirty="0"/>
          </a:p>
        </p:txBody>
      </p:sp>
      <p:sp>
        <p:nvSpPr>
          <p:cNvPr id="6" name="Shape 4"/>
          <p:cNvSpPr/>
          <p:nvPr/>
        </p:nvSpPr>
        <p:spPr>
          <a:xfrm>
            <a:off x="548640" y="5989320"/>
            <a:ext cx="1371600" cy="109728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7" name="Text 5"/>
          <p:cNvSpPr/>
          <p:nvPr/>
        </p:nvSpPr>
        <p:spPr>
          <a:xfrm>
            <a:off x="7680960" y="914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CONTEXTO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680960" y="1280160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Sistemas críticos hospitalares — climatização, energia, água e ativos médicos — definem a continuidade do cuidado. Falhas silenciosas comprometem segurança do paciente, custo operacional e desempenho clínico.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680960" y="361188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~30%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7680960" y="41148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ENERGIA HOSPITALAR DESPERDIÇADA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680960" y="443484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 em 10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7680960" y="49377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PACIENTES SOFRE EVENTO ADVERSO EVITÁVEL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680960" y="525780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60%+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7680960" y="57607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ATIVOS SEM RASTREABILIDADE OPERACIONAL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 / 11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02  /  OBJETIVO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HIPÓTESE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2801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5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Tratar o hospital</a:t>
            </a:r>
            <a:endParaRPr lang="en-US" sz="5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5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como um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7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organismo</a:t>
            </a:r>
            <a:endParaRPr lang="en-US" sz="7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72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vivo.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548640" y="4937760"/>
            <a:ext cx="8686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Validar uma abordagem baseada em Gêmeos Digitais que conecta sensores físicos, modelos BIM e inteligência analítica em um ciclo contínuo de decisão — convertendo dado bruto em valor clínico mensurável.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9601200" y="4937760"/>
            <a:ext cx="2011680" cy="128016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10" name="Text 8"/>
          <p:cNvSpPr/>
          <p:nvPr/>
        </p:nvSpPr>
        <p:spPr>
          <a:xfrm>
            <a:off x="9738360" y="5029200"/>
            <a:ext cx="1828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PROVA DE</a:t>
            </a:r>
            <a:endParaRPr lang="en-US" sz="16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CONCEITO</a:t>
            </a:r>
            <a:endParaRPr lang="en-US" sz="16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 CAMPO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 / 11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03  /  FUNDAMENTO · ACF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FÓRMULA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medir o impacto real da arquitetura sobre o cuidado.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11094415" cy="219456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148840"/>
            <a:ext cx="13716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16000" dirty="0"/>
          </a:p>
        </p:txBody>
      </p:sp>
      <p:sp>
        <p:nvSpPr>
          <p:cNvPr id="9" name="Text 7"/>
          <p:cNvSpPr/>
          <p:nvPr/>
        </p:nvSpPr>
        <p:spPr>
          <a:xfrm>
            <a:off x="2377440" y="2331720"/>
            <a:ext cx="731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=</a:t>
            </a:r>
            <a:endParaRPr lang="en-US" sz="8000" dirty="0"/>
          </a:p>
        </p:txBody>
      </p:sp>
      <p:sp>
        <p:nvSpPr>
          <p:cNvPr id="10" name="Text 8"/>
          <p:cNvSpPr/>
          <p:nvPr/>
        </p:nvSpPr>
        <p:spPr>
          <a:xfrm>
            <a:off x="3200400" y="2148840"/>
            <a:ext cx="13716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</a:t>
            </a:r>
            <a:endParaRPr lang="en-US" sz="16000" dirty="0"/>
          </a:p>
        </p:txBody>
      </p:sp>
      <p:sp>
        <p:nvSpPr>
          <p:cNvPr id="11" name="Text 9"/>
          <p:cNvSpPr/>
          <p:nvPr/>
        </p:nvSpPr>
        <p:spPr>
          <a:xfrm>
            <a:off x="4663440" y="2331720"/>
            <a:ext cx="731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×</a:t>
            </a:r>
            <a:endParaRPr lang="en-US" sz="8000" dirty="0"/>
          </a:p>
        </p:txBody>
      </p:sp>
      <p:sp>
        <p:nvSpPr>
          <p:cNvPr id="12" name="Text 10"/>
          <p:cNvSpPr/>
          <p:nvPr/>
        </p:nvSpPr>
        <p:spPr>
          <a:xfrm>
            <a:off x="5486400" y="2148840"/>
            <a:ext cx="13716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</a:t>
            </a:r>
            <a:endParaRPr lang="en-US" sz="16000" dirty="0"/>
          </a:p>
        </p:txBody>
      </p:sp>
      <p:sp>
        <p:nvSpPr>
          <p:cNvPr id="13" name="Text 11"/>
          <p:cNvSpPr/>
          <p:nvPr/>
        </p:nvSpPr>
        <p:spPr>
          <a:xfrm>
            <a:off x="6949440" y="2331720"/>
            <a:ext cx="731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×</a:t>
            </a:r>
            <a:endParaRPr lang="en-US" sz="8000" dirty="0"/>
          </a:p>
        </p:txBody>
      </p:sp>
      <p:sp>
        <p:nvSpPr>
          <p:cNvPr id="14" name="Text 12"/>
          <p:cNvSpPr/>
          <p:nvPr/>
        </p:nvSpPr>
        <p:spPr>
          <a:xfrm>
            <a:off x="7680960" y="2148840"/>
            <a:ext cx="29260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</a:t>
            </a:r>
            <a:endParaRPr lang="en-US" sz="16000" dirty="0"/>
          </a:p>
        </p:txBody>
      </p:sp>
      <p:sp>
        <p:nvSpPr>
          <p:cNvPr id="15" name="Text 13"/>
          <p:cNvSpPr/>
          <p:nvPr/>
        </p:nvSpPr>
        <p:spPr>
          <a:xfrm>
            <a:off x="548640" y="46177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051560" y="4617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CONSEQUÊNCIA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502920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clínico, operacional e humano produzido pelo ambiente construído.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023360" y="46177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526280" y="4617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023360" y="502920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Decisões espaciais, técnicas e materiais — capturadas no modelo BIM.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498080" y="46177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8001000" y="4617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TEMPO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498080" y="502920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Permanência e exposição de pacientes, equipes e ativos no ambiente.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603504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1371600" y="6035040"/>
            <a:ext cx="102714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SENSIBILIDADE CLÍNICA  ·  fragilidade, risco e resposta da população atendida em cada zona do hospital.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 / 11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04  /  MÉTODO · 5 CAMADAS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5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 TIJOLO</a:t>
            </a:r>
            <a:endParaRPr lang="en-US" sz="54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5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AO VALOR.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48640" y="30175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Cinco camadas verticalmente integradas conectam o hospital físico ao desfecho clínico.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852160" y="868680"/>
            <a:ext cx="5760720" cy="960120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8" name="Text 6"/>
          <p:cNvSpPr/>
          <p:nvPr/>
        </p:nvSpPr>
        <p:spPr>
          <a:xfrm>
            <a:off x="5989320" y="96012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858000" y="9601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HEALTHCARE VALUE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0" y="137160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Qualidade · segurança · experiência · custo · equidade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852160" y="1920240"/>
            <a:ext cx="5760720" cy="96012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12" name="Text 10"/>
          <p:cNvSpPr/>
          <p:nvPr/>
        </p:nvSpPr>
        <p:spPr>
          <a:xfrm>
            <a:off x="5989320" y="201168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6858000" y="20116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INTELLIGENCE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242316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preditiva · simulação · suporte à decisão clínica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852160" y="2971800"/>
            <a:ext cx="5760720" cy="96012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16" name="Text 14"/>
          <p:cNvSpPr/>
          <p:nvPr/>
        </p:nvSpPr>
        <p:spPr>
          <a:xfrm>
            <a:off x="5989320" y="306324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858000" y="306324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TWIN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858000" y="347472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Réplica viva · estado em tempo real · histórico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852160" y="4023360"/>
            <a:ext cx="5760720" cy="960120"/>
          </a:xfrm>
          <a:prstGeom prst="rect">
            <a:avLst/>
          </a:prstGeom>
          <a:solidFill>
            <a:srgbClr val="3A3A3A"/>
          </a:solidFill>
          <a:ln/>
        </p:spPr>
      </p:sp>
      <p:sp>
        <p:nvSpPr>
          <p:cNvPr id="20" name="Text 18"/>
          <p:cNvSpPr/>
          <p:nvPr/>
        </p:nvSpPr>
        <p:spPr>
          <a:xfrm>
            <a:off x="5989320" y="411480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6858000" y="41148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BIM INFORMATION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58000" y="452628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semântico · IFC · ativos parametrizados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852160" y="5074920"/>
            <a:ext cx="5760720" cy="960120"/>
          </a:xfrm>
          <a:prstGeom prst="rect">
            <a:avLst/>
          </a:prstGeom>
          <a:solidFill>
            <a:srgbClr val="D9D2C2"/>
          </a:solidFill>
          <a:ln/>
        </p:spPr>
      </p:sp>
      <p:sp>
        <p:nvSpPr>
          <p:cNvPr id="24" name="Text 22"/>
          <p:cNvSpPr/>
          <p:nvPr/>
        </p:nvSpPr>
        <p:spPr>
          <a:xfrm>
            <a:off x="5989320" y="516636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6858000" y="51663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PHYSICAL HOSPITAL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58000" y="557784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Edifício · sensores IoT · equipamentos · pessoas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 / 11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05  /  MÉTODO · PROCESSO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CINCO MOVIMENTOS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um hospital real a um ambiente inteligente de decisão.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2145731" cy="411480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2103120"/>
            <a:ext cx="2145731" cy="109728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286000"/>
            <a:ext cx="1779971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731520" y="3383280"/>
            <a:ext cx="177997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DIGITALIZAR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31520" y="3886200"/>
            <a:ext cx="1779971" cy="0"/>
          </a:xfrm>
          <a:prstGeom prst="line">
            <a:avLst/>
          </a:prstGeom>
          <a:noFill/>
          <a:ln w="9525">
            <a:solidFill>
              <a:srgbClr val="3A3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023360"/>
            <a:ext cx="1779971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Levantamento 3D, escaneamento laser e captura do estado as-is do hospital.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85811" y="2103120"/>
            <a:ext cx="2145731" cy="411480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4" name="Shape 12"/>
          <p:cNvSpPr/>
          <p:nvPr/>
        </p:nvSpPr>
        <p:spPr>
          <a:xfrm>
            <a:off x="2785811" y="2103120"/>
            <a:ext cx="2145731" cy="109728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15" name="Text 13"/>
          <p:cNvSpPr/>
          <p:nvPr/>
        </p:nvSpPr>
        <p:spPr>
          <a:xfrm>
            <a:off x="2968691" y="2286000"/>
            <a:ext cx="1779971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2968691" y="3383280"/>
            <a:ext cx="177997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MODELAR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2968691" y="3886200"/>
            <a:ext cx="1779971" cy="0"/>
          </a:xfrm>
          <a:prstGeom prst="line">
            <a:avLst/>
          </a:prstGeom>
          <a:noFill/>
          <a:ln w="9525">
            <a:solidFill>
              <a:srgbClr val="3A3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968691" y="4023360"/>
            <a:ext cx="1779971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Construção do modelo BIM semântico — ativos, sistemas e fluxos parametrizados.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2982" y="2103120"/>
            <a:ext cx="2145731" cy="411480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20" name="Shape 18"/>
          <p:cNvSpPr/>
          <p:nvPr/>
        </p:nvSpPr>
        <p:spPr>
          <a:xfrm>
            <a:off x="5022982" y="2103120"/>
            <a:ext cx="2145731" cy="109728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21" name="Text 19"/>
          <p:cNvSpPr/>
          <p:nvPr/>
        </p:nvSpPr>
        <p:spPr>
          <a:xfrm>
            <a:off x="5205862" y="2286000"/>
            <a:ext cx="1779971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205862" y="3383280"/>
            <a:ext cx="177997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INSTRUMENTAR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205862" y="3886200"/>
            <a:ext cx="1779971" cy="0"/>
          </a:xfrm>
          <a:prstGeom prst="line">
            <a:avLst/>
          </a:prstGeom>
          <a:noFill/>
          <a:ln w="9525">
            <a:solidFill>
              <a:srgbClr val="3A3A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05862" y="4023360"/>
            <a:ext cx="1779971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 IoT em HVAC, energia, água e equipamentos clínicos críticos.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260153" y="2103120"/>
            <a:ext cx="2145731" cy="411480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Shape 24"/>
          <p:cNvSpPr/>
          <p:nvPr/>
        </p:nvSpPr>
        <p:spPr>
          <a:xfrm>
            <a:off x="7260153" y="2103120"/>
            <a:ext cx="2145731" cy="109728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27" name="Text 25"/>
          <p:cNvSpPr/>
          <p:nvPr/>
        </p:nvSpPr>
        <p:spPr>
          <a:xfrm>
            <a:off x="7443033" y="2286000"/>
            <a:ext cx="1779971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4400" dirty="0"/>
          </a:p>
        </p:txBody>
      </p:sp>
      <p:sp>
        <p:nvSpPr>
          <p:cNvPr id="28" name="Text 26"/>
          <p:cNvSpPr/>
          <p:nvPr/>
        </p:nvSpPr>
        <p:spPr>
          <a:xfrm>
            <a:off x="7443033" y="3383280"/>
            <a:ext cx="177997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INTEGRAR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443033" y="3886200"/>
            <a:ext cx="1779971" cy="0"/>
          </a:xfrm>
          <a:prstGeom prst="line">
            <a:avLst/>
          </a:prstGeom>
          <a:noFill/>
          <a:ln w="9525">
            <a:solidFill>
              <a:srgbClr val="3A3A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443033" y="4023360"/>
            <a:ext cx="1779971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 Digital recebe dados em tempo real e devolve análise contextual.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9497324" y="2103120"/>
            <a:ext cx="2145731" cy="411480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32" name="Shape 30"/>
          <p:cNvSpPr/>
          <p:nvPr/>
        </p:nvSpPr>
        <p:spPr>
          <a:xfrm>
            <a:off x="9497324" y="2103120"/>
            <a:ext cx="2145731" cy="109728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33" name="Text 31"/>
          <p:cNvSpPr/>
          <p:nvPr/>
        </p:nvSpPr>
        <p:spPr>
          <a:xfrm>
            <a:off x="9680204" y="2286000"/>
            <a:ext cx="1779971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4400" dirty="0"/>
          </a:p>
        </p:txBody>
      </p:sp>
      <p:sp>
        <p:nvSpPr>
          <p:cNvPr id="34" name="Text 32"/>
          <p:cNvSpPr/>
          <p:nvPr/>
        </p:nvSpPr>
        <p:spPr>
          <a:xfrm>
            <a:off x="9680204" y="3383280"/>
            <a:ext cx="177997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DECIDIR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9680204" y="3886200"/>
            <a:ext cx="1779971" cy="0"/>
          </a:xfrm>
          <a:prstGeom prst="line">
            <a:avLst/>
          </a:prstGeom>
          <a:noFill/>
          <a:ln w="9525">
            <a:solidFill>
              <a:srgbClr val="3A3A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9680204" y="4023360"/>
            <a:ext cx="1779971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Painéis e alertas guiam manutenção, engenharia clínica e governança.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 / 11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06  /  RESULTADOS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8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 QUE</a:t>
            </a:r>
            <a:endParaRPr lang="en-US" sz="80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80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MUDOU.</a:t>
            </a:r>
            <a:endParaRPr lang="en-US" sz="8000" dirty="0"/>
          </a:p>
        </p:txBody>
      </p:sp>
      <p:sp>
        <p:nvSpPr>
          <p:cNvPr id="6" name="Shape 4"/>
          <p:cNvSpPr/>
          <p:nvPr/>
        </p:nvSpPr>
        <p:spPr>
          <a:xfrm>
            <a:off x="548640" y="3200400"/>
            <a:ext cx="1097280" cy="109728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342900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Ganhos observados no estudo de campo — eficiência operacional, segurança e capacidade de decisão integrada.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126480" y="914400"/>
            <a:ext cx="2834640" cy="2560320"/>
          </a:xfrm>
          <a:prstGeom prst="rect">
            <a:avLst/>
          </a:prstGeom>
          <a:solidFill>
            <a:srgbClr val="141414"/>
          </a:solidFill>
          <a:ln w="9525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09360" y="123444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+38%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6309360" y="2743200"/>
            <a:ext cx="548640" cy="0"/>
          </a:xfrm>
          <a:prstGeom prst="line">
            <a:avLst/>
          </a:prstGeom>
          <a:noFill/>
          <a:ln w="15240">
            <a:solidFill>
              <a:srgbClr val="D4FF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09360" y="283464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EFICIÊNCIA ENERGÉTICA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9098280" y="914400"/>
            <a:ext cx="2834640" cy="2560320"/>
          </a:xfrm>
          <a:prstGeom prst="rect">
            <a:avLst/>
          </a:prstGeom>
          <a:solidFill>
            <a:srgbClr val="141414"/>
          </a:solidFill>
          <a:ln w="9525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281160" y="123444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E85A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−42%</a:t>
            </a:r>
            <a:endParaRPr lang="en-US" sz="4800" dirty="0"/>
          </a:p>
        </p:txBody>
      </p:sp>
      <p:sp>
        <p:nvSpPr>
          <p:cNvPr id="14" name="Shape 12"/>
          <p:cNvSpPr/>
          <p:nvPr/>
        </p:nvSpPr>
        <p:spPr>
          <a:xfrm>
            <a:off x="9281160" y="2743200"/>
            <a:ext cx="548640" cy="0"/>
          </a:xfrm>
          <a:prstGeom prst="line">
            <a:avLst/>
          </a:prstGeom>
          <a:noFill/>
          <a:ln w="15240">
            <a:solidFill>
              <a:srgbClr val="E85A3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281160" y="283464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TEMPO DE RESPOSTA TÉCNICA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3611880"/>
            <a:ext cx="2834640" cy="2560320"/>
          </a:xfrm>
          <a:prstGeom prst="rect">
            <a:avLst/>
          </a:prstGeom>
          <a:solidFill>
            <a:srgbClr val="141414"/>
          </a:solidFill>
          <a:ln w="9525">
            <a:solidFill>
              <a:srgbClr val="2A2A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39319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+5×</a:t>
            </a:r>
            <a:endParaRPr lang="en-US" sz="4800" dirty="0"/>
          </a:p>
        </p:txBody>
      </p:sp>
      <p:sp>
        <p:nvSpPr>
          <p:cNvPr id="18" name="Shape 16"/>
          <p:cNvSpPr/>
          <p:nvPr/>
        </p:nvSpPr>
        <p:spPr>
          <a:xfrm>
            <a:off x="6309360" y="5440680"/>
            <a:ext cx="548640" cy="0"/>
          </a:xfrm>
          <a:prstGeom prst="line">
            <a:avLst/>
          </a:prstGeom>
          <a:noFill/>
          <a:ln w="15240">
            <a:solidFill>
              <a:srgbClr val="F2EE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09360" y="55321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PREVISIBILIDADE DE FALHAS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098280" y="3611880"/>
            <a:ext cx="2834640" cy="2560320"/>
          </a:xfrm>
          <a:prstGeom prst="rect">
            <a:avLst/>
          </a:prstGeom>
          <a:solidFill>
            <a:srgbClr val="141414"/>
          </a:solidFill>
          <a:ln w="9525">
            <a:solidFill>
              <a:srgbClr val="2A2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81160" y="39319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4800" dirty="0"/>
          </a:p>
        </p:txBody>
      </p:sp>
      <p:sp>
        <p:nvSpPr>
          <p:cNvPr id="22" name="Shape 20"/>
          <p:cNvSpPr/>
          <p:nvPr/>
        </p:nvSpPr>
        <p:spPr>
          <a:xfrm>
            <a:off x="9281160" y="5440680"/>
            <a:ext cx="548640" cy="0"/>
          </a:xfrm>
          <a:prstGeom prst="line">
            <a:avLst/>
          </a:prstGeom>
          <a:noFill/>
          <a:ln w="15240">
            <a:solidFill>
              <a:srgbClr val="D4FF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281160" y="55321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INTEGRAÇÃO BIM↔OPERAÇÃO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 / 11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E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E85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07  /  ESTUDO DE CASO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6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HOSPITAL-</a:t>
            </a:r>
            <a:endParaRPr lang="en-US" sz="60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60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CONDOMÍNIO.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modelo de operação enxuta validado em ambiente real, no qual o Gêmeo Digital sustenta decisões compartilhadas entre operador e investidor.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4206240"/>
            <a:ext cx="2743200" cy="164592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2976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−22%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31520" y="5257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inicial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4206240"/>
            <a:ext cx="2743200" cy="164592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11" name="Text 9"/>
          <p:cNvSpPr/>
          <p:nvPr/>
        </p:nvSpPr>
        <p:spPr>
          <a:xfrm>
            <a:off x="3566160" y="42976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+18 pts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566160" y="5257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 do paciente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4206240"/>
            <a:ext cx="2743200" cy="164592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42976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3.2×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6400800" y="5257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velocidade de ramp-up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9052560" y="4206240"/>
            <a:ext cx="2743200" cy="1645920"/>
          </a:xfrm>
          <a:prstGeom prst="rect">
            <a:avLst/>
          </a:prstGeom>
          <a:solidFill>
            <a:srgbClr val="0A0A0A"/>
          </a:solidFill>
          <a:ln/>
        </p:spPr>
      </p:sp>
      <p:sp>
        <p:nvSpPr>
          <p:cNvPr id="17" name="Text 15"/>
          <p:cNvSpPr/>
          <p:nvPr/>
        </p:nvSpPr>
        <p:spPr>
          <a:xfrm>
            <a:off x="9235440" y="429768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−35%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9235440" y="5257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2E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ociosidade de ativos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686800" y="868680"/>
            <a:ext cx="2926080" cy="3154680"/>
          </a:xfrm>
          <a:prstGeom prst="rect">
            <a:avLst/>
          </a:prstGeom>
          <a:solidFill>
            <a:srgbClr val="E85A3F"/>
          </a:solidFill>
          <a:ln/>
        </p:spPr>
      </p:sp>
      <p:sp>
        <p:nvSpPr>
          <p:cNvPr id="20" name="Text 18"/>
          <p:cNvSpPr/>
          <p:nvPr/>
        </p:nvSpPr>
        <p:spPr>
          <a:xfrm>
            <a:off x="8869680" y="100584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2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IT</a:t>
            </a:r>
            <a:endParaRPr lang="en-US" sz="2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2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MATTERS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869680" y="2194560"/>
            <a:ext cx="27432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Menos concreto, mais cuidado. O ativo se sustenta no dado — não no excesso construtivo.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D9D2C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 / 11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8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BIM DO TRIÂNGULO  ·  UFU × UFTM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71055" y="2011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800" kern="0" dirty="0">
                <a:solidFill>
                  <a:srgbClr val="D4F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08  /  CONCLUSÃO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9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 HOSPITAL</a:t>
            </a:r>
            <a:endParaRPr lang="en-US" sz="9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9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 PENSA</a:t>
            </a:r>
            <a:endParaRPr lang="en-US" sz="9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96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SI MESMO.</a:t>
            </a:r>
            <a:endParaRPr lang="en-US" sz="9600" dirty="0"/>
          </a:p>
        </p:txBody>
      </p:sp>
      <p:sp>
        <p:nvSpPr>
          <p:cNvPr id="6" name="Shape 4"/>
          <p:cNvSpPr/>
          <p:nvPr/>
        </p:nvSpPr>
        <p:spPr>
          <a:xfrm>
            <a:off x="548640" y="4572000"/>
            <a:ext cx="1371600" cy="128016"/>
          </a:xfrm>
          <a:prstGeom prst="rect">
            <a:avLst/>
          </a:prstGeom>
          <a:solidFill>
            <a:srgbClr val="D4FF3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4846320"/>
            <a:ext cx="8686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Gêmeos Digitais transformam o hospital em um ambiente inteligente de decisão — onde projeto, operação e cuidado clínico se reconfiguram em tempo real para sustentar qualidade, segurança e valor.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509760" y="4389120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141414"/>
          </a:solidFill>
          <a:ln w="9525">
            <a:solidFill>
              <a:srgbClr val="D4F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0" y="4389120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QUALIDADE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9509760" y="4736592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141414"/>
          </a:solidFill>
          <a:ln w="9525">
            <a:solidFill>
              <a:srgbClr val="D4FF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509760" y="4736592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SEGURANÇA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9509760" y="5084064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141414"/>
          </a:solidFill>
          <a:ln w="9525">
            <a:solidFill>
              <a:srgbClr val="D4FF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509760" y="5084064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EFICIÊNCIA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9509760" y="5431536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141414"/>
          </a:solidFill>
          <a:ln w="9525">
            <a:solidFill>
              <a:srgbClr val="D4FF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0" y="5431536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EQUIDADE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9509760" y="5779008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141414"/>
          </a:solidFill>
          <a:ln w="9525">
            <a:solidFill>
              <a:srgbClr val="D4F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509760" y="5779008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400" kern="0" dirty="0">
                <a:solidFill>
                  <a:srgbClr val="D4F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SUSTENTABILIDADE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1E1E1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600" kern="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GÊMEOS DIGITAIS  →  EFICIÊNCIA HOSPITALAR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0362895" y="64739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2EEE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 / 11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2026-06-25T23:58:16Z</dcterms:created>
  <dcterms:modified xsi:type="dcterms:W3CDTF">2026-06-25T23:58:16Z</dcterms:modified>
</cp:coreProperties>
</file>